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57" r:id="rId3"/>
    <p:sldId id="265" r:id="rId4"/>
    <p:sldId id="266" r:id="rId5"/>
    <p:sldId id="263" r:id="rId6"/>
    <p:sldId id="264" r:id="rId7"/>
    <p:sldId id="259" r:id="rId8"/>
    <p:sldId id="267" r:id="rId9"/>
    <p:sldId id="260" r:id="rId10"/>
    <p:sldId id="262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57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31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0357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99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24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1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7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4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7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3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1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199D7B-46FE-4773-8851-688B1880EA1E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5173-C691-4901-801C-470E2DD65E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52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17/06/relationships/model3d" Target="../media/model3d5.glb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jpe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7768771" y="5648664"/>
            <a:ext cx="4336143" cy="1021667"/>
          </a:xfrm>
          <a:prstGeom prst="roundRect">
            <a:avLst/>
          </a:prstGeom>
          <a:gradFill>
            <a:gsLst>
              <a:gs pos="25000">
                <a:schemeClr val="dk1">
                  <a:tint val="98000"/>
                  <a:lumMod val="114000"/>
                  <a:alpha val="0"/>
                </a:schemeClr>
              </a:gs>
              <a:gs pos="100000">
                <a:schemeClr val="dk1">
                  <a:shade val="90000"/>
                  <a:lumMod val="84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2" y="1676409"/>
            <a:ext cx="7490883" cy="4993922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522702" y="307342"/>
            <a:ext cx="9772650" cy="1212176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759654" y="0"/>
            <a:ext cx="9298745" cy="1446550"/>
          </a:xfrm>
          <a:prstGeom prst="rect">
            <a:avLst/>
          </a:prstGeom>
          <a:noFill/>
          <a:ln w="22225">
            <a:solidFill>
              <a:schemeClr val="l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 err="1">
                <a:solidFill>
                  <a:srgbClr val="FFFF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Public</a:t>
            </a:r>
            <a:r>
              <a:rPr lang="es-ES" sz="7200" b="1" dirty="0">
                <a:solidFill>
                  <a:srgbClr val="FFFF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s-ES" sz="8800" b="1" dirty="0">
                <a:latin typeface="Aldhabi" panose="01000000000000000000" pitchFamily="2" charset="-78"/>
                <a:cs typeface="Aldhabi" panose="01000000000000000000" pitchFamily="2" charset="-78"/>
              </a:rPr>
              <a:t>A R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7565571" y="5618144"/>
            <a:ext cx="4336143" cy="83099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045519" y="5790165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Ing. José Luis Jiménez Landa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0D47B2C-8DEC-499B-8A33-8AF96900324E}"/>
              </a:ext>
            </a:extLst>
          </p:cNvPr>
          <p:cNvSpPr/>
          <p:nvPr/>
        </p:nvSpPr>
        <p:spPr>
          <a:xfrm>
            <a:off x="7965593" y="4384198"/>
            <a:ext cx="3936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Maestría en</a:t>
            </a:r>
          </a:p>
          <a:p>
            <a:r>
              <a:rPr lang="es-ES" sz="2400" dirty="0"/>
              <a:t>Desarrollo de Software</a:t>
            </a:r>
          </a:p>
        </p:txBody>
      </p:sp>
      <p:pic>
        <p:nvPicPr>
          <p:cNvPr id="1026" name="Picture 2" descr="Resultado de imagen para upt logo tulancingo">
            <a:extLst>
              <a:ext uri="{FF2B5EF4-FFF2-40B4-BE49-F238E27FC236}">
                <a16:creationId xmlns:a16="http://schemas.microsoft.com/office/drawing/2014/main" id="{6C3F53DB-D081-43AE-B1C9-E5CF8E84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441" y="1852090"/>
            <a:ext cx="2082424" cy="23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68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E7BAB-2AC8-4CE9-BD15-137E0283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5B60EB-49FC-413B-972F-7948552C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32" y="1509536"/>
            <a:ext cx="8946541" cy="4195481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b="1" dirty="0" err="1"/>
              <a:t>Descubrimiento</a:t>
            </a:r>
            <a:r>
              <a:rPr lang="en-US" b="1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Exploración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Refinamiento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Producción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Implementación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s-ES" b="1" dirty="0"/>
              <a:t>Lanzamiento.</a:t>
            </a:r>
            <a:endParaRPr lang="es-ES" dirty="0"/>
          </a:p>
          <a:p>
            <a:endParaRPr lang="en-US" dirty="0"/>
          </a:p>
          <a:p>
            <a:r>
              <a:rPr lang="en-US" b="1" dirty="0" err="1"/>
              <a:t>Mantenimiento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0FECD2-F26C-4B99-A7CE-F342A62E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19" y="1681392"/>
            <a:ext cx="6126396" cy="419548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F7C7BDC-AB09-48BF-B76D-5EF14B872FAD}"/>
              </a:ext>
            </a:extLst>
          </p:cNvPr>
          <p:cNvSpPr txBox="1">
            <a:spLocks/>
          </p:cNvSpPr>
          <p:nvPr/>
        </p:nvSpPr>
        <p:spPr>
          <a:xfrm>
            <a:off x="4744278" y="5817704"/>
            <a:ext cx="6344410" cy="1130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Prototipado</a:t>
            </a:r>
            <a:r>
              <a:rPr lang="en-US" dirty="0"/>
              <a:t> </a:t>
            </a:r>
            <a:r>
              <a:rPr lang="en-US" dirty="0" err="1"/>
              <a:t>Rápido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9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A08F939-0824-4D9F-8E8F-C3095EC09DC1}"/>
              </a:ext>
            </a:extLst>
          </p:cNvPr>
          <p:cNvSpPr/>
          <p:nvPr/>
        </p:nvSpPr>
        <p:spPr>
          <a:xfrm>
            <a:off x="583096" y="614427"/>
            <a:ext cx="9753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Investigación de las necesidades de los usuarios (Metodología, Personas, viaje del usuario)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04DD02-C139-4F0F-AEC6-C1D7F5BF422A}"/>
              </a:ext>
            </a:extLst>
          </p:cNvPr>
          <p:cNvSpPr txBox="1"/>
          <p:nvPr/>
        </p:nvSpPr>
        <p:spPr>
          <a:xfrm>
            <a:off x="739302" y="1848255"/>
            <a:ext cx="109144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planea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metodología</a:t>
            </a:r>
            <a:r>
              <a:rPr lang="en-US" dirty="0"/>
              <a:t> scrum y la </a:t>
            </a:r>
            <a:r>
              <a:rPr lang="en-US" dirty="0" err="1"/>
              <a:t>plataforma</a:t>
            </a:r>
            <a:r>
              <a:rPr lang="en-US" dirty="0"/>
              <a:t> que </a:t>
            </a:r>
            <a:r>
              <a:rPr lang="en-US" dirty="0" err="1"/>
              <a:t>ofrece</a:t>
            </a:r>
            <a:r>
              <a:rPr lang="en-US" dirty="0"/>
              <a:t> TFS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area de DevOps </a:t>
            </a:r>
            <a:r>
              <a:rPr lang="en-US" dirty="0" err="1"/>
              <a:t>ya</a:t>
            </a:r>
            <a:r>
              <a:rPr lang="en-US" dirty="0"/>
              <a:t> que es </a:t>
            </a:r>
            <a:r>
              <a:rPr lang="en-US" dirty="0" err="1"/>
              <a:t>gratuita</a:t>
            </a:r>
            <a:r>
              <a:rPr lang="en-US" dirty="0"/>
              <a:t>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, se </a:t>
            </a:r>
            <a:r>
              <a:rPr lang="es-ES" dirty="0"/>
              <a:t>manejarán</a:t>
            </a:r>
            <a:r>
              <a:rPr lang="en-US" dirty="0"/>
              <a:t> sprints con tasks que </a:t>
            </a:r>
            <a:r>
              <a:rPr lang="en-US" dirty="0" err="1"/>
              <a:t>deberán</a:t>
            </a:r>
            <a:r>
              <a:rPr lang="en-US" dirty="0"/>
              <a:t> ser </a:t>
            </a:r>
            <a:r>
              <a:rPr lang="en-US" dirty="0" err="1"/>
              <a:t>actualizadas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al </a:t>
            </a:r>
            <a:r>
              <a:rPr lang="en-US" dirty="0" err="1"/>
              <a:t>avance</a:t>
            </a:r>
            <a:r>
              <a:rPr lang="en-US" dirty="0"/>
              <a:t> que se </a:t>
            </a:r>
            <a:r>
              <a:rPr lang="en-US" dirty="0" err="1"/>
              <a:t>valla</a:t>
            </a:r>
            <a:r>
              <a:rPr lang="en-US" dirty="0"/>
              <a:t> </a:t>
            </a:r>
            <a:r>
              <a:rPr lang="en-US" dirty="0" err="1"/>
              <a:t>teniendo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planea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usuario</a:t>
            </a:r>
            <a:r>
              <a:rPr lang="en-US" dirty="0"/>
              <a:t> la </a:t>
            </a:r>
            <a:r>
              <a:rPr lang="en-US" dirty="0" err="1"/>
              <a:t>necesidad</a:t>
            </a:r>
            <a:r>
              <a:rPr lang="en-US" dirty="0"/>
              <a:t> de acceder a la </a:t>
            </a:r>
            <a:r>
              <a:rPr lang="en-US" dirty="0" err="1"/>
              <a:t>información</a:t>
            </a:r>
            <a:r>
              <a:rPr lang="en-US" dirty="0"/>
              <a:t> de un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e </a:t>
            </a:r>
            <a:r>
              <a:rPr lang="en-US" dirty="0" err="1"/>
              <a:t>interactiva</a:t>
            </a:r>
            <a:r>
              <a:rPr lang="en-US" dirty="0"/>
              <a:t>, por medio de la </a:t>
            </a:r>
            <a:r>
              <a:rPr lang="en-US" dirty="0" err="1"/>
              <a:t>cual</a:t>
            </a:r>
            <a:r>
              <a:rPr lang="en-US" dirty="0"/>
              <a:t> se </a:t>
            </a:r>
            <a:r>
              <a:rPr lang="en-US" dirty="0" err="1"/>
              <a:t>acercará</a:t>
            </a:r>
            <a:r>
              <a:rPr lang="en-US" dirty="0"/>
              <a:t> no solo a las </a:t>
            </a:r>
            <a:r>
              <a:rPr lang="en-US" dirty="0" err="1"/>
              <a:t>instituciones</a:t>
            </a:r>
            <a:r>
              <a:rPr lang="en-US" dirty="0"/>
              <a:t> u </a:t>
            </a:r>
            <a:r>
              <a:rPr lang="en-US" dirty="0" err="1"/>
              <a:t>organismos</a:t>
            </a:r>
            <a:r>
              <a:rPr lang="en-US" dirty="0"/>
              <a:t> que </a:t>
            </a:r>
            <a:r>
              <a:rPr lang="en-US" dirty="0" err="1"/>
              <a:t>visite</a:t>
            </a:r>
            <a:r>
              <a:rPr lang="en-US" dirty="0"/>
              <a:t> </a:t>
            </a:r>
            <a:r>
              <a:rPr lang="en-US" dirty="0" err="1"/>
              <a:t>sino</a:t>
            </a:r>
            <a:r>
              <a:rPr lang="en-US" dirty="0"/>
              <a:t> que </a:t>
            </a:r>
            <a:r>
              <a:rPr lang="en-US" dirty="0" err="1"/>
              <a:t>creará</a:t>
            </a:r>
            <a:r>
              <a:rPr lang="en-US" dirty="0"/>
              <a:t> una </a:t>
            </a:r>
            <a:r>
              <a:rPr lang="en-US" dirty="0" err="1"/>
              <a:t>experiencia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e </a:t>
            </a:r>
            <a:r>
              <a:rPr lang="en-US" dirty="0" err="1"/>
              <a:t>inolvidable</a:t>
            </a:r>
            <a:r>
              <a:rPr lang="en-US" dirty="0"/>
              <a:t> al </a:t>
            </a:r>
            <a:r>
              <a:rPr lang="en-US" dirty="0" err="1"/>
              <a:t>experimentar</a:t>
            </a:r>
            <a:r>
              <a:rPr lang="en-US" dirty="0"/>
              <a:t> de </a:t>
            </a:r>
            <a:r>
              <a:rPr lang="en-US" dirty="0" err="1"/>
              <a:t>primera</a:t>
            </a:r>
            <a:r>
              <a:rPr lang="en-US" dirty="0"/>
              <a:t> mano las </a:t>
            </a:r>
            <a:r>
              <a:rPr lang="en-US" dirty="0" err="1"/>
              <a:t>tecnologías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recientes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364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C71D0B9-17DF-4615-AB83-0CC53C2467D4}"/>
              </a:ext>
            </a:extLst>
          </p:cNvPr>
          <p:cNvSpPr/>
          <p:nvPr/>
        </p:nvSpPr>
        <p:spPr>
          <a:xfrm>
            <a:off x="632609" y="540891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Descripción de la propuesta 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07D838-F301-49CF-900C-F505458B74A9}"/>
              </a:ext>
            </a:extLst>
          </p:cNvPr>
          <p:cNvSpPr txBox="1"/>
          <p:nvPr/>
        </p:nvSpPr>
        <p:spPr>
          <a:xfrm>
            <a:off x="632609" y="1456660"/>
            <a:ext cx="10648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Desarrollar una aplicación móvil (</a:t>
            </a:r>
            <a:r>
              <a:rPr lang="es-ES" dirty="0" err="1"/>
              <a:t>IOs</a:t>
            </a:r>
            <a:r>
              <a:rPr lang="es-ES" dirty="0"/>
              <a:t> - Android) y web (Angular), la cual, mediante realidad Aumentada, Machine </a:t>
            </a:r>
            <a:r>
              <a:rPr lang="es-ES" dirty="0" err="1"/>
              <a:t>Learning</a:t>
            </a:r>
            <a:r>
              <a:rPr lang="es-ES" dirty="0"/>
              <a:t> y </a:t>
            </a:r>
            <a:r>
              <a:rPr lang="es-ES" dirty="0" err="1"/>
              <a:t>IoT</a:t>
            </a:r>
            <a:r>
              <a:rPr lang="es-ES" dirty="0"/>
              <a:t> genere experiencias de usuario y al mismo tiempo muestre información relevante del lugar donde la persona se encuentre físicamente. 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7AAA245-CE19-4ECC-9959-BEF20D3AC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09" y="3670608"/>
            <a:ext cx="3794427" cy="21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CC38B52-11A6-4020-894A-1F7D4B1E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1" y="3670608"/>
            <a:ext cx="3980614" cy="21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35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DD75C60B-A5FF-41AA-826D-7D3F88A5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9" y="4801787"/>
            <a:ext cx="1559933" cy="15476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C71D0B9-17DF-4615-AB83-0CC53C2467D4}"/>
              </a:ext>
            </a:extLst>
          </p:cNvPr>
          <p:cNvSpPr/>
          <p:nvPr/>
        </p:nvSpPr>
        <p:spPr>
          <a:xfrm>
            <a:off x="536915" y="277730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Descripción de la propuesta 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07D838-F301-49CF-900C-F505458B74A9}"/>
              </a:ext>
            </a:extLst>
          </p:cNvPr>
          <p:cNvSpPr txBox="1"/>
          <p:nvPr/>
        </p:nvSpPr>
        <p:spPr>
          <a:xfrm>
            <a:off x="573597" y="956242"/>
            <a:ext cx="10648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aplicación tendrá 2 </a:t>
            </a:r>
            <a:r>
              <a:rPr lang="es-ES" dirty="0" err="1"/>
              <a:t>modeos</a:t>
            </a:r>
            <a:r>
              <a:rPr lang="es-ES" dirty="0"/>
              <a:t> de uso:</a:t>
            </a:r>
          </a:p>
          <a:p>
            <a:endParaRPr lang="es-ES" dirty="0"/>
          </a:p>
          <a:p>
            <a:r>
              <a:rPr lang="es-E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o 3D 19" descr="Avatar femenino">
                <a:extLst>
                  <a:ext uri="{FF2B5EF4-FFF2-40B4-BE49-F238E27FC236}">
                    <a16:creationId xmlns:a16="http://schemas.microsoft.com/office/drawing/2014/main" id="{7B027105-936B-437E-821F-DA4FD77742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6754108"/>
                  </p:ext>
                </p:extLst>
              </p:nvPr>
            </p:nvGraphicFramePr>
            <p:xfrm>
              <a:off x="153183" y="2782970"/>
              <a:ext cx="958852" cy="36151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8852" cy="3615192"/>
                    </a:xfrm>
                    <a:prstGeom prst="rect">
                      <a:avLst/>
                    </a:prstGeom>
                  </am3d:spPr>
                  <am3d:camera>
                    <am3d:pos x="0" y="0" z="5203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1971" d="1000000"/>
                    <am3d:preTrans dx="-95019" dy="-17857480" dz="1505735"/>
                    <am3d:scale>
                      <am3d:sx n="1000000" d="1000000"/>
                      <am3d:sy n="1000000" d="1000000"/>
                      <am3d:sz n="1000000" d="1000000"/>
                    </am3d:scale>
                    <am3d:rot ax="544012" ay="4675622" az="5321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19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o 3D 19" descr="Avatar femenino">
                <a:extLst>
                  <a:ext uri="{FF2B5EF4-FFF2-40B4-BE49-F238E27FC236}">
                    <a16:creationId xmlns:a16="http://schemas.microsoft.com/office/drawing/2014/main" id="{7B027105-936B-437E-821F-DA4FD77742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183" y="2782970"/>
                <a:ext cx="958852" cy="3615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o 3D 20" descr="Teléfono móvil">
                <a:extLst>
                  <a:ext uri="{FF2B5EF4-FFF2-40B4-BE49-F238E27FC236}">
                    <a16:creationId xmlns:a16="http://schemas.microsoft.com/office/drawing/2014/main" id="{B40783F6-E6AA-482C-BEF5-9BE4C43D19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6761299"/>
                  </p:ext>
                </p:extLst>
              </p:nvPr>
            </p:nvGraphicFramePr>
            <p:xfrm>
              <a:off x="1462611" y="3169387"/>
              <a:ext cx="843410" cy="18107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43410" cy="181079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6651" ay="-1107657" az="-211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0120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o 3D 20" descr="Teléfono móvil">
                <a:extLst>
                  <a:ext uri="{FF2B5EF4-FFF2-40B4-BE49-F238E27FC236}">
                    <a16:creationId xmlns:a16="http://schemas.microsoft.com/office/drawing/2014/main" id="{B40783F6-E6AA-482C-BEF5-9BE4C43D1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2611" y="3169387"/>
                <a:ext cx="843410" cy="1810799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11780F64-A3E4-4AA4-B1D7-3451DFEA5C19}"/>
              </a:ext>
            </a:extLst>
          </p:cNvPr>
          <p:cNvGrpSpPr/>
          <p:nvPr/>
        </p:nvGrpSpPr>
        <p:grpSpPr>
          <a:xfrm>
            <a:off x="3669935" y="3032909"/>
            <a:ext cx="2650479" cy="3052053"/>
            <a:chOff x="3008279" y="2965249"/>
            <a:chExt cx="2650479" cy="305205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Modelo 3D 22" descr="Pizarra reversible autoportante">
                  <a:extLst>
                    <a:ext uri="{FF2B5EF4-FFF2-40B4-BE49-F238E27FC236}">
                      <a16:creationId xmlns:a16="http://schemas.microsoft.com/office/drawing/2014/main" id="{C75F4560-0AE6-449A-B631-DD9ABB2AAF9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17527766"/>
                    </p:ext>
                  </p:extLst>
                </p:nvPr>
              </p:nvGraphicFramePr>
              <p:xfrm>
                <a:off x="3008279" y="2965249"/>
                <a:ext cx="2650479" cy="3052053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2650479" cy="3052053"/>
                      </a:xfrm>
                      <a:prstGeom prst="rect">
                        <a:avLst/>
                      </a:prstGeom>
                    </am3d:spPr>
                    <am3d:camera>
                      <am3d:pos x="0" y="0" z="646627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478" d="1000000"/>
                      <am3d:preTrans dx="0" dy="-1821638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24498" ay="588347" az="107507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975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Modelo 3D 22" descr="Pizarra reversible autoportante">
                  <a:extLst>
                    <a:ext uri="{FF2B5EF4-FFF2-40B4-BE49-F238E27FC236}">
                      <a16:creationId xmlns:a16="http://schemas.microsoft.com/office/drawing/2014/main" id="{C75F4560-0AE6-449A-B631-DD9ABB2AAF9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9935" y="3032909"/>
                  <a:ext cx="2650479" cy="3052053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26" name="Picture 2" descr="Resultado de imagen para paisaje">
              <a:extLst>
                <a:ext uri="{FF2B5EF4-FFF2-40B4-BE49-F238E27FC236}">
                  <a16:creationId xmlns:a16="http://schemas.microsoft.com/office/drawing/2014/main" id="{2446A16D-07B8-4489-ABCB-1D0186E99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647" y="3169387"/>
              <a:ext cx="2094614" cy="141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C0E9F272-EE23-4C7B-8915-FC1059588FF9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368" y="3406991"/>
            <a:ext cx="672988" cy="134576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7537A801-E7EA-4476-99F1-EC0EFD7665E5}"/>
              </a:ext>
            </a:extLst>
          </p:cNvPr>
          <p:cNvSpPr/>
          <p:nvPr/>
        </p:nvSpPr>
        <p:spPr>
          <a:xfrm rot="15389218">
            <a:off x="1108312" y="5028625"/>
            <a:ext cx="379551" cy="433724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id="{8B48A142-8261-4781-8052-F942B969FB49}"/>
              </a:ext>
            </a:extLst>
          </p:cNvPr>
          <p:cNvSpPr/>
          <p:nvPr/>
        </p:nvSpPr>
        <p:spPr>
          <a:xfrm rot="5881457">
            <a:off x="2389224" y="4974298"/>
            <a:ext cx="379551" cy="433724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lecha: curvada hacia abajo 28">
            <a:extLst>
              <a:ext uri="{FF2B5EF4-FFF2-40B4-BE49-F238E27FC236}">
                <a16:creationId xmlns:a16="http://schemas.microsoft.com/office/drawing/2014/main" id="{44B6FD13-ED57-4D43-AEC8-D1EF1020161F}"/>
              </a:ext>
            </a:extLst>
          </p:cNvPr>
          <p:cNvSpPr/>
          <p:nvPr/>
        </p:nvSpPr>
        <p:spPr>
          <a:xfrm rot="11058483">
            <a:off x="1162743" y="3775993"/>
            <a:ext cx="313151" cy="412389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lecha: curvada hacia abajo 29">
            <a:extLst>
              <a:ext uri="{FF2B5EF4-FFF2-40B4-BE49-F238E27FC236}">
                <a16:creationId xmlns:a16="http://schemas.microsoft.com/office/drawing/2014/main" id="{2FB03642-ED3B-4DFB-A1BA-38E8723DC248}"/>
              </a:ext>
            </a:extLst>
          </p:cNvPr>
          <p:cNvSpPr/>
          <p:nvPr/>
        </p:nvSpPr>
        <p:spPr>
          <a:xfrm rot="568989">
            <a:off x="2262242" y="3746500"/>
            <a:ext cx="326955" cy="412389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elo 3D 26" descr="Cantante de villancicos con abrigo largo">
                <a:extLst>
                  <a:ext uri="{FF2B5EF4-FFF2-40B4-BE49-F238E27FC236}">
                    <a16:creationId xmlns:a16="http://schemas.microsoft.com/office/drawing/2014/main" id="{046D5595-D183-4798-AEF1-8B8D21C39E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375270"/>
                  </p:ext>
                </p:extLst>
              </p:nvPr>
            </p:nvGraphicFramePr>
            <p:xfrm>
              <a:off x="6169870" y="3106449"/>
              <a:ext cx="635877" cy="282768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35877" cy="2827687"/>
                    </a:xfrm>
                    <a:prstGeom prst="rect">
                      <a:avLst/>
                    </a:prstGeom>
                  </am3d:spPr>
                  <am3d:camera>
                    <am3d:pos x="0" y="0" z="499806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4351" d="1000000"/>
                    <am3d:preTrans dx="399298" dy="-17937852" dz="1371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056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elo 3D 26" descr="Cantante de villancicos con abrigo largo">
                <a:extLst>
                  <a:ext uri="{FF2B5EF4-FFF2-40B4-BE49-F238E27FC236}">
                    <a16:creationId xmlns:a16="http://schemas.microsoft.com/office/drawing/2014/main" id="{046D5595-D183-4798-AEF1-8B8D21C39E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9870" y="3106449"/>
                <a:ext cx="635877" cy="2827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Modelo 3D 35" descr="Cantante de villancicos con chaqueta verde">
                <a:extLst>
                  <a:ext uri="{FF2B5EF4-FFF2-40B4-BE49-F238E27FC236}">
                    <a16:creationId xmlns:a16="http://schemas.microsoft.com/office/drawing/2014/main" id="{4910AF61-C752-456E-8CEC-E63DFF03FF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484754"/>
                  </p:ext>
                </p:extLst>
              </p:nvPr>
            </p:nvGraphicFramePr>
            <p:xfrm>
              <a:off x="10048904" y="3444699"/>
              <a:ext cx="1360970" cy="313118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360970" cy="3131184"/>
                    </a:xfrm>
                    <a:prstGeom prst="rect">
                      <a:avLst/>
                    </a:prstGeom>
                  </am3d:spPr>
                  <am3d:camera>
                    <am3d:pos x="0" y="0" z="5540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78404" d="1000000"/>
                    <am3d:preTrans dx="0" dy="-17997088" dz="-2997704"/>
                    <am3d:scale>
                      <am3d:sx n="1000000" d="1000000"/>
                      <am3d:sy n="1000000" d="1000000"/>
                      <am3d:sz n="1000000" d="1000000"/>
                    </am3d:scale>
                    <am3d:rot ax="689127" ay="-1974019" az="-37788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7783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Modelo 3D 35" descr="Cantante de villancicos con chaqueta verde">
                <a:extLst>
                  <a:ext uri="{FF2B5EF4-FFF2-40B4-BE49-F238E27FC236}">
                    <a16:creationId xmlns:a16="http://schemas.microsoft.com/office/drawing/2014/main" id="{4910AF61-C752-456E-8CEC-E63DFF03FF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48904" y="3444699"/>
                <a:ext cx="1360970" cy="3131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Modelo 3D 37" descr="Teléfono móvil">
                <a:extLst>
                  <a:ext uri="{FF2B5EF4-FFF2-40B4-BE49-F238E27FC236}">
                    <a16:creationId xmlns:a16="http://schemas.microsoft.com/office/drawing/2014/main" id="{2F8A2D69-8549-4A0D-9595-B7854959A6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9492689"/>
                  </p:ext>
                </p:extLst>
              </p:nvPr>
            </p:nvGraphicFramePr>
            <p:xfrm rot="5400000">
              <a:off x="9931585" y="4274265"/>
              <a:ext cx="676704" cy="998102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676704" cy="99810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7718003" ay="-496951" az="-10186957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201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Modelo 3D 37" descr="Teléfono móvil">
                <a:extLst>
                  <a:ext uri="{FF2B5EF4-FFF2-40B4-BE49-F238E27FC236}">
                    <a16:creationId xmlns:a16="http://schemas.microsoft.com/office/drawing/2014/main" id="{2F8A2D69-8549-4A0D-9595-B7854959A6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5400000">
                <a:off x="9931585" y="4274265"/>
                <a:ext cx="676704" cy="998102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ectángulo 36">
            <a:extLst>
              <a:ext uri="{FF2B5EF4-FFF2-40B4-BE49-F238E27FC236}">
                <a16:creationId xmlns:a16="http://schemas.microsoft.com/office/drawing/2014/main" id="{553C73A2-4171-4C6C-B916-DD08D428A5E4}"/>
              </a:ext>
            </a:extLst>
          </p:cNvPr>
          <p:cNvSpPr/>
          <p:nvPr/>
        </p:nvSpPr>
        <p:spPr>
          <a:xfrm>
            <a:off x="7422147" y="2535409"/>
            <a:ext cx="388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2- Mediante la instalación de la app directamente en dispositivos personales compatibles</a:t>
            </a:r>
            <a:endParaRPr lang="en-US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1D9B2DD-0286-4CB2-9F14-971582D537EE}"/>
              </a:ext>
            </a:extLst>
          </p:cNvPr>
          <p:cNvSpPr/>
          <p:nvPr/>
        </p:nvSpPr>
        <p:spPr>
          <a:xfrm>
            <a:off x="1005210" y="1540529"/>
            <a:ext cx="58005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1- Instalando la app en </a:t>
            </a:r>
            <a:r>
              <a:rPr lang="es-ES" dirty="0" err="1"/>
              <a:t>Tablets</a:t>
            </a:r>
            <a:r>
              <a:rPr lang="es-ES" dirty="0"/>
              <a:t> y pantallas que se coloquen en lugares estratégicos del negocio u organización, posteriormente y mediante algún sistema de movimiento los usuarios podrán interactuar con ella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C71D0B9-17DF-4615-AB83-0CC53C2467D4}"/>
              </a:ext>
            </a:extLst>
          </p:cNvPr>
          <p:cNvSpPr/>
          <p:nvPr/>
        </p:nvSpPr>
        <p:spPr>
          <a:xfrm>
            <a:off x="632609" y="540891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Descripción de la propuesta 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07D838-F301-49CF-900C-F505458B74A9}"/>
              </a:ext>
            </a:extLst>
          </p:cNvPr>
          <p:cNvSpPr txBox="1"/>
          <p:nvPr/>
        </p:nvSpPr>
        <p:spPr>
          <a:xfrm>
            <a:off x="558180" y="1413252"/>
            <a:ext cx="10648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aplicación será capaz de mostrar información y/o anuncios de manera interactiva, por ejemplo mediante algún juego que posea alguna recompensa dependiendo de si esta o no patrocinado por algún comercio: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268434-BE5F-4245-8D44-DAFB1EE8B7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11" y="3132362"/>
            <a:ext cx="15494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7D8442-3E2A-4D4D-A547-E727DA2E4B8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28" y="3132362"/>
            <a:ext cx="1582420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0823466-058B-472C-8C76-7A1007A014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41" y="3148647"/>
            <a:ext cx="1533525" cy="31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BC3716-9062-4BCF-B56E-C5D7BBA5934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80" y="3154809"/>
            <a:ext cx="15494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FB9A48F-89D2-459C-BDB9-7BCE865E40C1}"/>
              </a:ext>
            </a:extLst>
          </p:cNvPr>
          <p:cNvSpPr/>
          <p:nvPr/>
        </p:nvSpPr>
        <p:spPr>
          <a:xfrm>
            <a:off x="2937891" y="4001051"/>
            <a:ext cx="1538920" cy="1804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Publicidad aquí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7748CBC-36AC-4073-A802-8F93B343ED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685" y="3056162"/>
            <a:ext cx="15494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BDD9AC8-CAC5-4118-A415-0CB8EA976558}"/>
              </a:ext>
            </a:extLst>
          </p:cNvPr>
          <p:cNvSpPr/>
          <p:nvPr/>
        </p:nvSpPr>
        <p:spPr>
          <a:xfrm>
            <a:off x="10299165" y="3924851"/>
            <a:ext cx="1538920" cy="18043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>
              <a:solidFill>
                <a:schemeClr val="bg2"/>
              </a:solidFill>
            </a:endParaRPr>
          </a:p>
          <a:p>
            <a:pPr algn="ctr"/>
            <a:endParaRPr lang="es-MX" sz="1400" dirty="0">
              <a:solidFill>
                <a:schemeClr val="bg2"/>
              </a:solidFill>
            </a:endParaRPr>
          </a:p>
          <a:p>
            <a:pPr algn="ctr"/>
            <a:endParaRPr lang="es-MX" sz="1400" dirty="0">
              <a:solidFill>
                <a:schemeClr val="bg2"/>
              </a:solidFill>
            </a:endParaRPr>
          </a:p>
          <a:p>
            <a:pPr algn="ctr"/>
            <a:endParaRPr lang="es-MX" sz="1400" dirty="0">
              <a:solidFill>
                <a:schemeClr val="bg2"/>
              </a:solidFill>
            </a:endParaRPr>
          </a:p>
          <a:p>
            <a:pPr algn="ctr"/>
            <a:r>
              <a:rPr lang="es-MX" sz="1400" dirty="0">
                <a:solidFill>
                  <a:schemeClr val="bg2"/>
                </a:solidFill>
              </a:rPr>
              <a:t>Recompensa aquí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08EAED1-8F9F-4E8C-A9E0-BB2CFC411FAC}"/>
              </a:ext>
            </a:extLst>
          </p:cNvPr>
          <p:cNvSpPr/>
          <p:nvPr/>
        </p:nvSpPr>
        <p:spPr>
          <a:xfrm>
            <a:off x="10426647" y="4274288"/>
            <a:ext cx="397297" cy="584791"/>
          </a:xfrm>
          <a:custGeom>
            <a:avLst/>
            <a:gdLst>
              <a:gd name="connsiteX0" fmla="*/ 195279 w 397297"/>
              <a:gd name="connsiteY0" fmla="*/ 0 h 584791"/>
              <a:gd name="connsiteX1" fmla="*/ 131483 w 397297"/>
              <a:gd name="connsiteY1" fmla="*/ 21265 h 584791"/>
              <a:gd name="connsiteX2" fmla="*/ 99586 w 397297"/>
              <a:gd name="connsiteY2" fmla="*/ 53163 h 584791"/>
              <a:gd name="connsiteX3" fmla="*/ 57055 w 397297"/>
              <a:gd name="connsiteY3" fmla="*/ 74428 h 584791"/>
              <a:gd name="connsiteX4" fmla="*/ 35790 w 397297"/>
              <a:gd name="connsiteY4" fmla="*/ 106326 h 584791"/>
              <a:gd name="connsiteX5" fmla="*/ 46423 w 397297"/>
              <a:gd name="connsiteY5" fmla="*/ 159489 h 584791"/>
              <a:gd name="connsiteX6" fmla="*/ 78320 w 397297"/>
              <a:gd name="connsiteY6" fmla="*/ 202019 h 584791"/>
              <a:gd name="connsiteX7" fmla="*/ 163381 w 397297"/>
              <a:gd name="connsiteY7" fmla="*/ 265814 h 584791"/>
              <a:gd name="connsiteX8" fmla="*/ 216544 w 397297"/>
              <a:gd name="connsiteY8" fmla="*/ 276447 h 584791"/>
              <a:gd name="connsiteX9" fmla="*/ 269706 w 397297"/>
              <a:gd name="connsiteY9" fmla="*/ 297712 h 584791"/>
              <a:gd name="connsiteX10" fmla="*/ 376032 w 397297"/>
              <a:gd name="connsiteY10" fmla="*/ 255182 h 584791"/>
              <a:gd name="connsiteX11" fmla="*/ 397297 w 397297"/>
              <a:gd name="connsiteY11" fmla="*/ 191386 h 584791"/>
              <a:gd name="connsiteX12" fmla="*/ 386665 w 397297"/>
              <a:gd name="connsiteY12" fmla="*/ 148856 h 584791"/>
              <a:gd name="connsiteX13" fmla="*/ 259074 w 397297"/>
              <a:gd name="connsiteY13" fmla="*/ 138224 h 584791"/>
              <a:gd name="connsiteX14" fmla="*/ 67688 w 397297"/>
              <a:gd name="connsiteY14" fmla="*/ 233917 h 584791"/>
              <a:gd name="connsiteX15" fmla="*/ 14525 w 397297"/>
              <a:gd name="connsiteY15" fmla="*/ 308345 h 584791"/>
              <a:gd name="connsiteX16" fmla="*/ 14525 w 397297"/>
              <a:gd name="connsiteY16" fmla="*/ 425303 h 584791"/>
              <a:gd name="connsiteX17" fmla="*/ 110218 w 397297"/>
              <a:gd name="connsiteY17" fmla="*/ 499731 h 584791"/>
              <a:gd name="connsiteX18" fmla="*/ 142116 w 397297"/>
              <a:gd name="connsiteY18" fmla="*/ 520996 h 584791"/>
              <a:gd name="connsiteX19" fmla="*/ 184646 w 397297"/>
              <a:gd name="connsiteY19" fmla="*/ 542261 h 584791"/>
              <a:gd name="connsiteX20" fmla="*/ 301604 w 397297"/>
              <a:gd name="connsiteY20" fmla="*/ 584791 h 584791"/>
              <a:gd name="connsiteX21" fmla="*/ 312237 w 397297"/>
              <a:gd name="connsiteY21" fmla="*/ 531628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7297" h="584791">
                <a:moveTo>
                  <a:pt x="195279" y="0"/>
                </a:moveTo>
                <a:cubicBezTo>
                  <a:pt x="174014" y="7088"/>
                  <a:pt x="151078" y="10379"/>
                  <a:pt x="131483" y="21265"/>
                </a:cubicBezTo>
                <a:cubicBezTo>
                  <a:pt x="118339" y="28567"/>
                  <a:pt x="111822" y="44423"/>
                  <a:pt x="99586" y="53163"/>
                </a:cubicBezTo>
                <a:cubicBezTo>
                  <a:pt x="86688" y="62376"/>
                  <a:pt x="71232" y="67340"/>
                  <a:pt x="57055" y="74428"/>
                </a:cubicBezTo>
                <a:cubicBezTo>
                  <a:pt x="49967" y="85061"/>
                  <a:pt x="37375" y="93646"/>
                  <a:pt x="35790" y="106326"/>
                </a:cubicBezTo>
                <a:cubicBezTo>
                  <a:pt x="33549" y="124258"/>
                  <a:pt x="39083" y="142975"/>
                  <a:pt x="46423" y="159489"/>
                </a:cubicBezTo>
                <a:cubicBezTo>
                  <a:pt x="53620" y="175682"/>
                  <a:pt x="66788" y="188564"/>
                  <a:pt x="78320" y="202019"/>
                </a:cubicBezTo>
                <a:cubicBezTo>
                  <a:pt x="102182" y="229858"/>
                  <a:pt x="128452" y="251842"/>
                  <a:pt x="163381" y="265814"/>
                </a:cubicBezTo>
                <a:cubicBezTo>
                  <a:pt x="180160" y="272526"/>
                  <a:pt x="199234" y="271254"/>
                  <a:pt x="216544" y="276447"/>
                </a:cubicBezTo>
                <a:cubicBezTo>
                  <a:pt x="234825" y="281931"/>
                  <a:pt x="251985" y="290624"/>
                  <a:pt x="269706" y="297712"/>
                </a:cubicBezTo>
                <a:cubicBezTo>
                  <a:pt x="319094" y="290656"/>
                  <a:pt x="350368" y="301377"/>
                  <a:pt x="376032" y="255182"/>
                </a:cubicBezTo>
                <a:cubicBezTo>
                  <a:pt x="386918" y="235587"/>
                  <a:pt x="397297" y="191386"/>
                  <a:pt x="397297" y="191386"/>
                </a:cubicBezTo>
                <a:cubicBezTo>
                  <a:pt x="393753" y="177209"/>
                  <a:pt x="396998" y="159189"/>
                  <a:pt x="386665" y="148856"/>
                </a:cubicBezTo>
                <a:cubicBezTo>
                  <a:pt x="350360" y="112551"/>
                  <a:pt x="299707" y="132419"/>
                  <a:pt x="259074" y="138224"/>
                </a:cubicBezTo>
                <a:cubicBezTo>
                  <a:pt x="163165" y="170193"/>
                  <a:pt x="150136" y="165210"/>
                  <a:pt x="67688" y="233917"/>
                </a:cubicBezTo>
                <a:cubicBezTo>
                  <a:pt x="57794" y="242162"/>
                  <a:pt x="24223" y="293798"/>
                  <a:pt x="14525" y="308345"/>
                </a:cubicBezTo>
                <a:cubicBezTo>
                  <a:pt x="-837" y="354433"/>
                  <a:pt x="-8474" y="362054"/>
                  <a:pt x="14525" y="425303"/>
                </a:cubicBezTo>
                <a:cubicBezTo>
                  <a:pt x="22519" y="447287"/>
                  <a:pt x="105258" y="496424"/>
                  <a:pt x="110218" y="499731"/>
                </a:cubicBezTo>
                <a:cubicBezTo>
                  <a:pt x="120851" y="506819"/>
                  <a:pt x="130686" y="515281"/>
                  <a:pt x="142116" y="520996"/>
                </a:cubicBezTo>
                <a:cubicBezTo>
                  <a:pt x="156293" y="528084"/>
                  <a:pt x="170015" y="536165"/>
                  <a:pt x="184646" y="542261"/>
                </a:cubicBezTo>
                <a:cubicBezTo>
                  <a:pt x="232440" y="562175"/>
                  <a:pt x="258655" y="570476"/>
                  <a:pt x="301604" y="584791"/>
                </a:cubicBezTo>
                <a:cubicBezTo>
                  <a:pt x="314479" y="546168"/>
                  <a:pt x="312237" y="564101"/>
                  <a:pt x="312237" y="5316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trella: 5 puntas 13">
            <a:extLst>
              <a:ext uri="{FF2B5EF4-FFF2-40B4-BE49-F238E27FC236}">
                <a16:creationId xmlns:a16="http://schemas.microsoft.com/office/drawing/2014/main" id="{5A88B819-5F24-4499-975B-04B06C4C27EC}"/>
              </a:ext>
            </a:extLst>
          </p:cNvPr>
          <p:cNvSpPr/>
          <p:nvPr/>
        </p:nvSpPr>
        <p:spPr>
          <a:xfrm>
            <a:off x="11355572" y="4157330"/>
            <a:ext cx="308344" cy="350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B268BB0-96E1-4E54-9708-C66372DC2037}"/>
              </a:ext>
            </a:extLst>
          </p:cNvPr>
          <p:cNvSpPr/>
          <p:nvPr/>
        </p:nvSpPr>
        <p:spPr>
          <a:xfrm>
            <a:off x="11015330" y="4242391"/>
            <a:ext cx="191386" cy="595575"/>
          </a:xfrm>
          <a:custGeom>
            <a:avLst/>
            <a:gdLst>
              <a:gd name="connsiteX0" fmla="*/ 0 w 191386"/>
              <a:gd name="connsiteY0" fmla="*/ 0 h 595575"/>
              <a:gd name="connsiteX1" fmla="*/ 138223 w 191386"/>
              <a:gd name="connsiteY1" fmla="*/ 10632 h 595575"/>
              <a:gd name="connsiteX2" fmla="*/ 180754 w 191386"/>
              <a:gd name="connsiteY2" fmla="*/ 21265 h 595575"/>
              <a:gd name="connsiteX3" fmla="*/ 191386 w 191386"/>
              <a:gd name="connsiteY3" fmla="*/ 53162 h 595575"/>
              <a:gd name="connsiteX4" fmla="*/ 180754 w 191386"/>
              <a:gd name="connsiteY4" fmla="*/ 148856 h 595575"/>
              <a:gd name="connsiteX5" fmla="*/ 148856 w 191386"/>
              <a:gd name="connsiteY5" fmla="*/ 180753 h 595575"/>
              <a:gd name="connsiteX6" fmla="*/ 95693 w 191386"/>
              <a:gd name="connsiteY6" fmla="*/ 212651 h 595575"/>
              <a:gd name="connsiteX7" fmla="*/ 63796 w 191386"/>
              <a:gd name="connsiteY7" fmla="*/ 233916 h 595575"/>
              <a:gd name="connsiteX8" fmla="*/ 85061 w 191386"/>
              <a:gd name="connsiteY8" fmla="*/ 297711 h 595575"/>
              <a:gd name="connsiteX9" fmla="*/ 127591 w 191386"/>
              <a:gd name="connsiteY9" fmla="*/ 372139 h 595575"/>
              <a:gd name="connsiteX10" fmla="*/ 138223 w 191386"/>
              <a:gd name="connsiteY10" fmla="*/ 414669 h 595575"/>
              <a:gd name="connsiteX11" fmla="*/ 159489 w 191386"/>
              <a:gd name="connsiteY11" fmla="*/ 478465 h 595575"/>
              <a:gd name="connsiteX12" fmla="*/ 95693 w 191386"/>
              <a:gd name="connsiteY12" fmla="*/ 595423 h 595575"/>
              <a:gd name="connsiteX13" fmla="*/ 63796 w 191386"/>
              <a:gd name="connsiteY13" fmla="*/ 584790 h 595575"/>
              <a:gd name="connsiteX14" fmla="*/ 42530 w 191386"/>
              <a:gd name="connsiteY14" fmla="*/ 563525 h 595575"/>
              <a:gd name="connsiteX15" fmla="*/ 42530 w 191386"/>
              <a:gd name="connsiteY15" fmla="*/ 425302 h 595575"/>
              <a:gd name="connsiteX16" fmla="*/ 53163 w 191386"/>
              <a:gd name="connsiteY16" fmla="*/ 382772 h 595575"/>
              <a:gd name="connsiteX17" fmla="*/ 106326 w 191386"/>
              <a:gd name="connsiteY17" fmla="*/ 382772 h 5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1386" h="595575">
                <a:moveTo>
                  <a:pt x="0" y="0"/>
                </a:moveTo>
                <a:cubicBezTo>
                  <a:pt x="46074" y="3544"/>
                  <a:pt x="92329" y="5233"/>
                  <a:pt x="138223" y="10632"/>
                </a:cubicBezTo>
                <a:cubicBezTo>
                  <a:pt x="152736" y="12339"/>
                  <a:pt x="169343" y="12136"/>
                  <a:pt x="180754" y="21265"/>
                </a:cubicBezTo>
                <a:cubicBezTo>
                  <a:pt x="189506" y="28266"/>
                  <a:pt x="187842" y="42530"/>
                  <a:pt x="191386" y="53162"/>
                </a:cubicBezTo>
                <a:cubicBezTo>
                  <a:pt x="187842" y="85060"/>
                  <a:pt x="190903" y="118409"/>
                  <a:pt x="180754" y="148856"/>
                </a:cubicBezTo>
                <a:cubicBezTo>
                  <a:pt x="175999" y="163121"/>
                  <a:pt x="160885" y="171731"/>
                  <a:pt x="148856" y="180753"/>
                </a:cubicBezTo>
                <a:cubicBezTo>
                  <a:pt x="132323" y="193153"/>
                  <a:pt x="113218" y="201698"/>
                  <a:pt x="95693" y="212651"/>
                </a:cubicBezTo>
                <a:cubicBezTo>
                  <a:pt x="84857" y="219424"/>
                  <a:pt x="74428" y="226828"/>
                  <a:pt x="63796" y="233916"/>
                </a:cubicBezTo>
                <a:cubicBezTo>
                  <a:pt x="70884" y="255181"/>
                  <a:pt x="72627" y="279060"/>
                  <a:pt x="85061" y="297711"/>
                </a:cubicBezTo>
                <a:cubicBezTo>
                  <a:pt x="115118" y="342797"/>
                  <a:pt x="100611" y="318179"/>
                  <a:pt x="127591" y="372139"/>
                </a:cubicBezTo>
                <a:cubicBezTo>
                  <a:pt x="131135" y="386316"/>
                  <a:pt x="134024" y="400672"/>
                  <a:pt x="138223" y="414669"/>
                </a:cubicBezTo>
                <a:cubicBezTo>
                  <a:pt x="144664" y="436139"/>
                  <a:pt x="159489" y="478465"/>
                  <a:pt x="159489" y="478465"/>
                </a:cubicBezTo>
                <a:cubicBezTo>
                  <a:pt x="151071" y="554223"/>
                  <a:pt x="176084" y="585375"/>
                  <a:pt x="95693" y="595423"/>
                </a:cubicBezTo>
                <a:cubicBezTo>
                  <a:pt x="84572" y="596813"/>
                  <a:pt x="74428" y="588334"/>
                  <a:pt x="63796" y="584790"/>
                </a:cubicBezTo>
                <a:cubicBezTo>
                  <a:pt x="56707" y="577702"/>
                  <a:pt x="47013" y="572491"/>
                  <a:pt x="42530" y="563525"/>
                </a:cubicBezTo>
                <a:cubicBezTo>
                  <a:pt x="21421" y="521308"/>
                  <a:pt x="36200" y="466449"/>
                  <a:pt x="42530" y="425302"/>
                </a:cubicBezTo>
                <a:cubicBezTo>
                  <a:pt x="44752" y="410859"/>
                  <a:pt x="41004" y="390878"/>
                  <a:pt x="53163" y="382772"/>
                </a:cubicBezTo>
                <a:cubicBezTo>
                  <a:pt x="67908" y="372942"/>
                  <a:pt x="88605" y="382772"/>
                  <a:pt x="106326" y="3827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32AA9CF-D9A5-4E1D-A8BD-96A96F4689DA}"/>
              </a:ext>
            </a:extLst>
          </p:cNvPr>
          <p:cNvSpPr/>
          <p:nvPr/>
        </p:nvSpPr>
        <p:spPr>
          <a:xfrm>
            <a:off x="2150110" y="4508205"/>
            <a:ext cx="552302" cy="364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F165ED0-E11C-43D6-86CB-EFE19FA9F708}"/>
              </a:ext>
            </a:extLst>
          </p:cNvPr>
          <p:cNvSpPr/>
          <p:nvPr/>
        </p:nvSpPr>
        <p:spPr>
          <a:xfrm>
            <a:off x="4630083" y="4531467"/>
            <a:ext cx="552302" cy="364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858E73C0-4450-4B68-B8EB-B6911BF83AD6}"/>
              </a:ext>
            </a:extLst>
          </p:cNvPr>
          <p:cNvSpPr/>
          <p:nvPr/>
        </p:nvSpPr>
        <p:spPr>
          <a:xfrm>
            <a:off x="7197348" y="4568288"/>
            <a:ext cx="552302" cy="364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7EC60F9-534E-4EBD-9775-B2514B6014B3}"/>
              </a:ext>
            </a:extLst>
          </p:cNvPr>
          <p:cNvSpPr/>
          <p:nvPr/>
        </p:nvSpPr>
        <p:spPr>
          <a:xfrm>
            <a:off x="9640690" y="4629262"/>
            <a:ext cx="552302" cy="364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C71D0B9-17DF-4615-AB83-0CC53C2467D4}"/>
              </a:ext>
            </a:extLst>
          </p:cNvPr>
          <p:cNvSpPr/>
          <p:nvPr/>
        </p:nvSpPr>
        <p:spPr>
          <a:xfrm>
            <a:off x="632609" y="540891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Requisitos Funcionales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07D838-F301-49CF-900C-F505458B74A9}"/>
              </a:ext>
            </a:extLst>
          </p:cNvPr>
          <p:cNvSpPr txBox="1"/>
          <p:nvPr/>
        </p:nvSpPr>
        <p:spPr>
          <a:xfrm>
            <a:off x="632609" y="1456660"/>
            <a:ext cx="106485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App Móvil - </a:t>
            </a:r>
            <a:r>
              <a:rPr lang="es-ES" dirty="0" err="1"/>
              <a:t>Users</a:t>
            </a:r>
            <a:endParaRPr lang="es-ES" dirty="0"/>
          </a:p>
          <a:p>
            <a:endParaRPr lang="es-ES" dirty="0"/>
          </a:p>
          <a:p>
            <a:r>
              <a:rPr lang="es-ES" dirty="0"/>
              <a:t>- Desplegar juegos interactivos basados en Realidad Aumentada. </a:t>
            </a:r>
          </a:p>
          <a:p>
            <a:r>
              <a:rPr lang="es-ES" dirty="0"/>
              <a:t>- Basado en el reconocimiento de imágenes o Machine </a:t>
            </a:r>
            <a:r>
              <a:rPr lang="es-ES" dirty="0" err="1"/>
              <a:t>Learning</a:t>
            </a:r>
            <a:r>
              <a:rPr lang="es-ES" dirty="0"/>
              <a:t> acceder a dichos juegos e información en general.</a:t>
            </a:r>
          </a:p>
          <a:p>
            <a:r>
              <a:rPr lang="es-ES" dirty="0"/>
              <a:t>- Proyectar a manera de </a:t>
            </a:r>
            <a:r>
              <a:rPr lang="es-ES" dirty="0" err="1"/>
              <a:t>imagenes</a:t>
            </a:r>
            <a:r>
              <a:rPr lang="es-ES" dirty="0"/>
              <a:t> anuncios, ofertas o información antes de iniciar un juego.</a:t>
            </a:r>
          </a:p>
          <a:p>
            <a:endParaRPr lang="es-ES" dirty="0"/>
          </a:p>
          <a:p>
            <a:r>
              <a:rPr lang="es-ES" dirty="0"/>
              <a:t>App Web - </a:t>
            </a:r>
            <a:r>
              <a:rPr lang="es-ES" dirty="0" err="1"/>
              <a:t>Admin</a:t>
            </a:r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Registro y manipulación de perfiles de usuarios mediante inicios de sesión.</a:t>
            </a:r>
          </a:p>
          <a:p>
            <a:pPr marL="285750" indent="-285750">
              <a:buFontTx/>
              <a:buChar char="-"/>
            </a:pPr>
            <a:r>
              <a:rPr lang="es-ES" dirty="0"/>
              <a:t>Administración del contenido que pueden subir a su perfil (imágenes o anuncios).</a:t>
            </a:r>
          </a:p>
          <a:p>
            <a:pPr marL="285750" indent="-285750">
              <a:buFontTx/>
              <a:buChar char="-"/>
            </a:pPr>
            <a:r>
              <a:rPr lang="es-ES" dirty="0"/>
              <a:t>Configurar los juegos que se ejecutarán y los anuncios que se van a proyectar, así como las recompensas que desee introducir al ganar la partida por parte del usuario.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C71D0B9-17DF-4615-AB83-0CC53C2467D4}"/>
              </a:ext>
            </a:extLst>
          </p:cNvPr>
          <p:cNvSpPr/>
          <p:nvPr/>
        </p:nvSpPr>
        <p:spPr>
          <a:xfrm>
            <a:off x="632609" y="540891"/>
            <a:ext cx="400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Requisitos No Funcionales</a:t>
            </a:r>
            <a:endParaRPr lang="en-U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07D838-F301-49CF-900C-F505458B74A9}"/>
              </a:ext>
            </a:extLst>
          </p:cNvPr>
          <p:cNvSpPr txBox="1"/>
          <p:nvPr/>
        </p:nvSpPr>
        <p:spPr>
          <a:xfrm>
            <a:off x="632609" y="1456660"/>
            <a:ext cx="106485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App Móvil - </a:t>
            </a:r>
            <a:r>
              <a:rPr lang="es-ES" dirty="0" err="1"/>
              <a:t>Users</a:t>
            </a:r>
            <a:endParaRPr lang="es-ES" dirty="0"/>
          </a:p>
          <a:p>
            <a:endParaRPr lang="es-ES" dirty="0"/>
          </a:p>
          <a:p>
            <a:r>
              <a:rPr lang="es-ES" dirty="0"/>
              <a:t>- Dar indicaciones del juego al usuario antes de comenzar el juego.</a:t>
            </a:r>
          </a:p>
          <a:p>
            <a:r>
              <a:rPr lang="es-ES" dirty="0"/>
              <a:t>- Contar con un sistema de puntaje e indicar cuando gano alguna promoción o premio.</a:t>
            </a:r>
          </a:p>
          <a:p>
            <a:pPr marL="285750" indent="-285750">
              <a:buFontTx/>
              <a:buChar char="-"/>
            </a:pPr>
            <a:r>
              <a:rPr lang="es-ES" dirty="0"/>
              <a:t>Indicar que puede seguir con la experiencia en su dispositivo, siempre y cuando sea compatible mediante la descarga de la app.</a:t>
            </a:r>
          </a:p>
          <a:p>
            <a:r>
              <a:rPr lang="es-ES" dirty="0"/>
              <a:t>- Centrarse en el diseño totalmente 3D, </a:t>
            </a:r>
            <a:r>
              <a:rPr lang="es-ES" dirty="0" err="1"/>
              <a:t>menues</a:t>
            </a:r>
            <a:r>
              <a:rPr lang="es-ES" dirty="0"/>
              <a:t> interactivos y llamativos.</a:t>
            </a:r>
          </a:p>
          <a:p>
            <a:endParaRPr lang="es-ES" dirty="0"/>
          </a:p>
          <a:p>
            <a:r>
              <a:rPr lang="es-ES" dirty="0"/>
              <a:t>App Web - </a:t>
            </a:r>
            <a:r>
              <a:rPr lang="es-ES" dirty="0" err="1"/>
              <a:t>Admin</a:t>
            </a:r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Asegurar el inicio de sesión de manera segura, segmentando la información de cada perfil y su contenido por separado de otros niveles o usuarios.</a:t>
            </a:r>
          </a:p>
          <a:p>
            <a:pPr marL="285750" indent="-285750">
              <a:buFontTx/>
              <a:buChar char="-"/>
            </a:pPr>
            <a:r>
              <a:rPr lang="es-ES" dirty="0"/>
              <a:t>Poseer un diseño responsivo e intuitivo para los usuarios.</a:t>
            </a:r>
          </a:p>
          <a:p>
            <a:pPr marL="285750" indent="-285750">
              <a:buFontTx/>
              <a:buChar char="-"/>
            </a:pPr>
            <a:r>
              <a:rPr lang="es-ES" dirty="0"/>
              <a:t>Mostrar al usuario si tiene algún ganador que quiera reclamar su recompensa.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1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AF60F0-8A2C-4CF6-B357-037F318CDA96}"/>
              </a:ext>
            </a:extLst>
          </p:cNvPr>
          <p:cNvSpPr/>
          <p:nvPr/>
        </p:nvSpPr>
        <p:spPr>
          <a:xfrm>
            <a:off x="691737" y="660160"/>
            <a:ext cx="4243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Siguientes funcionalidades </a:t>
            </a:r>
            <a:endParaRPr lang="en-US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AC02EAB-9B4E-4F3C-9C8F-CB7FC5A085C2}"/>
              </a:ext>
            </a:extLst>
          </p:cNvPr>
          <p:cNvGrpSpPr/>
          <p:nvPr/>
        </p:nvGrpSpPr>
        <p:grpSpPr>
          <a:xfrm>
            <a:off x="1235419" y="1313985"/>
            <a:ext cx="3550411" cy="2428677"/>
            <a:chOff x="4169229" y="1427467"/>
            <a:chExt cx="3550411" cy="242867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8525B3B-20E4-4E17-914A-BE92048DD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9229" y="1828316"/>
              <a:ext cx="3550411" cy="1999036"/>
            </a:xfrm>
            <a:prstGeom prst="rect">
              <a:avLst/>
            </a:prstGeom>
          </p:spPr>
        </p:pic>
        <p:sp>
          <p:nvSpPr>
            <p:cNvPr id="19" name="CuadroTexto 15">
              <a:extLst>
                <a:ext uri="{FF2B5EF4-FFF2-40B4-BE49-F238E27FC236}">
                  <a16:creationId xmlns:a16="http://schemas.microsoft.com/office/drawing/2014/main" id="{F5235882-4336-47A5-A7E4-EC13E3C4FE01}"/>
                </a:ext>
              </a:extLst>
            </p:cNvPr>
            <p:cNvSpPr txBox="1"/>
            <p:nvPr/>
          </p:nvSpPr>
          <p:spPr>
            <a:xfrm>
              <a:off x="4593663" y="1427467"/>
              <a:ext cx="2816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Indicaciones concretas</a:t>
              </a:r>
            </a:p>
          </p:txBody>
        </p:sp>
        <p:sp>
          <p:nvSpPr>
            <p:cNvPr id="20" name="CuadroTexto 20">
              <a:extLst>
                <a:ext uri="{FF2B5EF4-FFF2-40B4-BE49-F238E27FC236}">
                  <a16:creationId xmlns:a16="http://schemas.microsoft.com/office/drawing/2014/main" id="{C1239792-B8F6-4866-A4DD-A9249B3B79AC}"/>
                </a:ext>
              </a:extLst>
            </p:cNvPr>
            <p:cNvSpPr txBox="1"/>
            <p:nvPr/>
          </p:nvSpPr>
          <p:spPr>
            <a:xfrm>
              <a:off x="6173208" y="3486812"/>
              <a:ext cx="154080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Instituciones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CEC4D869-BED8-4E1A-B75A-9F16C6DA9D52}"/>
              </a:ext>
            </a:extLst>
          </p:cNvPr>
          <p:cNvGrpSpPr/>
          <p:nvPr/>
        </p:nvGrpSpPr>
        <p:grpSpPr>
          <a:xfrm>
            <a:off x="7431552" y="1418738"/>
            <a:ext cx="3548199" cy="2339715"/>
            <a:chOff x="8020243" y="1475509"/>
            <a:chExt cx="3548199" cy="2339715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4DD057E-4CF5-4555-9936-A90C2EEE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243" y="1828316"/>
              <a:ext cx="3532281" cy="1986908"/>
            </a:xfrm>
            <a:prstGeom prst="rect">
              <a:avLst/>
            </a:prstGeom>
          </p:spPr>
        </p:pic>
        <p:sp>
          <p:nvSpPr>
            <p:cNvPr id="16" name="CuadroTexto 11">
              <a:extLst>
                <a:ext uri="{FF2B5EF4-FFF2-40B4-BE49-F238E27FC236}">
                  <a16:creationId xmlns:a16="http://schemas.microsoft.com/office/drawing/2014/main" id="{4DB47D69-4E08-4836-9965-42EC22D881AD}"/>
                </a:ext>
              </a:extLst>
            </p:cNvPr>
            <p:cNvSpPr txBox="1"/>
            <p:nvPr/>
          </p:nvSpPr>
          <p:spPr>
            <a:xfrm>
              <a:off x="8229706" y="1475509"/>
              <a:ext cx="3113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Información de productos</a:t>
              </a:r>
            </a:p>
          </p:txBody>
        </p:sp>
        <p:sp>
          <p:nvSpPr>
            <p:cNvPr id="17" name="CuadroTexto 21">
              <a:extLst>
                <a:ext uri="{FF2B5EF4-FFF2-40B4-BE49-F238E27FC236}">
                  <a16:creationId xmlns:a16="http://schemas.microsoft.com/office/drawing/2014/main" id="{509F1638-5C4A-4896-A86E-680A4842ACB0}"/>
                </a:ext>
              </a:extLst>
            </p:cNvPr>
            <p:cNvSpPr txBox="1"/>
            <p:nvPr/>
          </p:nvSpPr>
          <p:spPr>
            <a:xfrm>
              <a:off x="10173508" y="3431027"/>
              <a:ext cx="139493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Comercios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3021FD4-2259-4DC9-8B45-5CE760E811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99" y="4538175"/>
            <a:ext cx="3562601" cy="1870365"/>
          </a:xfrm>
          <a:prstGeom prst="rect">
            <a:avLst/>
          </a:prstGeom>
        </p:spPr>
      </p:pic>
      <p:sp>
        <p:nvSpPr>
          <p:cNvPr id="10" name="CuadroTexto 16">
            <a:extLst>
              <a:ext uri="{FF2B5EF4-FFF2-40B4-BE49-F238E27FC236}">
                <a16:creationId xmlns:a16="http://schemas.microsoft.com/office/drawing/2014/main" id="{87BA5A14-F8BB-470B-84BD-4310EFFC102C}"/>
              </a:ext>
            </a:extLst>
          </p:cNvPr>
          <p:cNvSpPr txBox="1"/>
          <p:nvPr/>
        </p:nvSpPr>
        <p:spPr>
          <a:xfrm>
            <a:off x="4603281" y="411126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Información Comercial</a:t>
            </a:r>
          </a:p>
        </p:txBody>
      </p:sp>
      <p:sp>
        <p:nvSpPr>
          <p:cNvPr id="11" name="CuadroTexto 23">
            <a:extLst>
              <a:ext uri="{FF2B5EF4-FFF2-40B4-BE49-F238E27FC236}">
                <a16:creationId xmlns:a16="http://schemas.microsoft.com/office/drawing/2014/main" id="{C9E9964D-52B6-4738-8F2C-49BC2B2E6B69}"/>
              </a:ext>
            </a:extLst>
          </p:cNvPr>
          <p:cNvSpPr txBox="1"/>
          <p:nvPr/>
        </p:nvSpPr>
        <p:spPr>
          <a:xfrm>
            <a:off x="6798158" y="6039208"/>
            <a:ext cx="107593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Clientes</a:t>
            </a:r>
          </a:p>
        </p:txBody>
      </p:sp>
    </p:spTree>
    <p:extLst>
      <p:ext uri="{BB962C8B-B14F-4D97-AF65-F5344CB8AC3E}">
        <p14:creationId xmlns:p14="http://schemas.microsoft.com/office/powerpoint/2010/main" val="414191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0EA3E-BA94-4941-BCC4-C1C37AE3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36" y="2834411"/>
            <a:ext cx="9404723" cy="1400530"/>
          </a:xfrm>
        </p:spPr>
        <p:txBody>
          <a:bodyPr/>
          <a:lstStyle/>
          <a:p>
            <a:pPr algn="ctr"/>
            <a:r>
              <a:rPr lang="es-MX" dirty="0"/>
              <a:t>Gracias por su atención.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9403247-CF04-483F-8A24-3619E8F1034F}"/>
              </a:ext>
            </a:extLst>
          </p:cNvPr>
          <p:cNvSpPr/>
          <p:nvPr/>
        </p:nvSpPr>
        <p:spPr>
          <a:xfrm>
            <a:off x="570449" y="455751"/>
            <a:ext cx="3890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Listar Apps de referencia</a:t>
            </a:r>
            <a:endParaRPr lang="en-US" sz="2400" dirty="0"/>
          </a:p>
        </p:txBody>
      </p:sp>
      <p:pic>
        <p:nvPicPr>
          <p:cNvPr id="5" name="Picture 2" descr="Inkhunter">
            <a:extLst>
              <a:ext uri="{FF2B5EF4-FFF2-40B4-BE49-F238E27FC236}">
                <a16:creationId xmlns:a16="http://schemas.microsoft.com/office/drawing/2014/main" id="{318065D9-DE43-417B-BD23-FFFB8055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73" y="1600157"/>
            <a:ext cx="2291546" cy="19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ustaline">
            <a:extLst>
              <a:ext uri="{FF2B5EF4-FFF2-40B4-BE49-F238E27FC236}">
                <a16:creationId xmlns:a16="http://schemas.microsoft.com/office/drawing/2014/main" id="{68B27D43-1138-4C0E-8A51-E20DA542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90" y="1597734"/>
            <a:ext cx="2184177" cy="19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keaplace">
            <a:extLst>
              <a:ext uri="{FF2B5EF4-FFF2-40B4-BE49-F238E27FC236}">
                <a16:creationId xmlns:a16="http://schemas.microsoft.com/office/drawing/2014/main" id="{6271F207-7D7A-4D00-A158-29A6A173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85" y="4170211"/>
            <a:ext cx="2281723" cy="202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agicplan">
            <a:extLst>
              <a:ext uri="{FF2B5EF4-FFF2-40B4-BE49-F238E27FC236}">
                <a16:creationId xmlns:a16="http://schemas.microsoft.com/office/drawing/2014/main" id="{597EDEBC-16FC-4E63-AC8E-4F51DD36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622" y="4128319"/>
            <a:ext cx="2920910" cy="21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allame">
            <a:extLst>
              <a:ext uri="{FF2B5EF4-FFF2-40B4-BE49-F238E27FC236}">
                <a16:creationId xmlns:a16="http://schemas.microsoft.com/office/drawing/2014/main" id="{50D55B7F-17B1-46EF-9218-3E0C43B0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158" y="4163806"/>
            <a:ext cx="2433079" cy="20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Estrella">
            <a:extLst>
              <a:ext uri="{FF2B5EF4-FFF2-40B4-BE49-F238E27FC236}">
                <a16:creationId xmlns:a16="http://schemas.microsoft.com/office/drawing/2014/main" id="{6F046992-9EC4-43BD-A3A4-B3B43627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838" y="1537407"/>
            <a:ext cx="2829517" cy="213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EC1E138F-1CC7-4FC5-AF25-828BA28BA786}"/>
              </a:ext>
            </a:extLst>
          </p:cNvPr>
          <p:cNvSpPr txBox="1"/>
          <p:nvPr/>
        </p:nvSpPr>
        <p:spPr>
          <a:xfrm>
            <a:off x="2017818" y="120701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Tatuajes</a:t>
            </a:r>
          </a:p>
        </p:txBody>
      </p:sp>
      <p:sp>
        <p:nvSpPr>
          <p:cNvPr id="12" name="CuadroTexto 20">
            <a:extLst>
              <a:ext uri="{FF2B5EF4-FFF2-40B4-BE49-F238E27FC236}">
                <a16:creationId xmlns:a16="http://schemas.microsoft.com/office/drawing/2014/main" id="{61BCD319-FEB3-49D9-89E8-A0703F0E91FA}"/>
              </a:ext>
            </a:extLst>
          </p:cNvPr>
          <p:cNvSpPr txBox="1"/>
          <p:nvPr/>
        </p:nvSpPr>
        <p:spPr>
          <a:xfrm>
            <a:off x="5575556" y="11543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Pintar</a:t>
            </a:r>
          </a:p>
        </p:txBody>
      </p:sp>
      <p:sp>
        <p:nvSpPr>
          <p:cNvPr id="13" name="CuadroTexto 21">
            <a:extLst>
              <a:ext uri="{FF2B5EF4-FFF2-40B4-BE49-F238E27FC236}">
                <a16:creationId xmlns:a16="http://schemas.microsoft.com/office/drawing/2014/main" id="{677100A3-D61F-4F59-BC85-232B34E07780}"/>
              </a:ext>
            </a:extLst>
          </p:cNvPr>
          <p:cNvSpPr txBox="1"/>
          <p:nvPr/>
        </p:nvSpPr>
        <p:spPr>
          <a:xfrm>
            <a:off x="1683431" y="3683337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Ventas</a:t>
            </a:r>
          </a:p>
        </p:txBody>
      </p:sp>
      <p:sp>
        <p:nvSpPr>
          <p:cNvPr id="14" name="CuadroTexto 22">
            <a:extLst>
              <a:ext uri="{FF2B5EF4-FFF2-40B4-BE49-F238E27FC236}">
                <a16:creationId xmlns:a16="http://schemas.microsoft.com/office/drawing/2014/main" id="{4EF3BC26-DA78-44C1-86A4-88E5A49EDA64}"/>
              </a:ext>
            </a:extLst>
          </p:cNvPr>
          <p:cNvSpPr txBox="1"/>
          <p:nvPr/>
        </p:nvSpPr>
        <p:spPr>
          <a:xfrm>
            <a:off x="5416484" y="370073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Medidas</a:t>
            </a:r>
          </a:p>
        </p:txBody>
      </p:sp>
      <p:sp>
        <p:nvSpPr>
          <p:cNvPr id="15" name="CuadroTexto 23">
            <a:extLst>
              <a:ext uri="{FF2B5EF4-FFF2-40B4-BE49-F238E27FC236}">
                <a16:creationId xmlns:a16="http://schemas.microsoft.com/office/drawing/2014/main" id="{B85BA8A6-C968-4725-96E8-8BB77E5B9857}"/>
              </a:ext>
            </a:extLst>
          </p:cNvPr>
          <p:cNvSpPr txBox="1"/>
          <p:nvPr/>
        </p:nvSpPr>
        <p:spPr>
          <a:xfrm>
            <a:off x="8852158" y="3731725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Anclas - mensajes</a:t>
            </a:r>
          </a:p>
        </p:txBody>
      </p:sp>
      <p:sp>
        <p:nvSpPr>
          <p:cNvPr id="16" name="CuadroTexto 24">
            <a:extLst>
              <a:ext uri="{FF2B5EF4-FFF2-40B4-BE49-F238E27FC236}">
                <a16:creationId xmlns:a16="http://schemas.microsoft.com/office/drawing/2014/main" id="{2432FFC6-A180-4242-83D3-56FA8FD0B41E}"/>
              </a:ext>
            </a:extLst>
          </p:cNvPr>
          <p:cNvSpPr txBox="1"/>
          <p:nvPr/>
        </p:nvSpPr>
        <p:spPr>
          <a:xfrm>
            <a:off x="8530817" y="1154321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Dibujar constelaciones</a:t>
            </a:r>
          </a:p>
        </p:txBody>
      </p:sp>
    </p:spTree>
    <p:extLst>
      <p:ext uri="{BB962C8B-B14F-4D97-AF65-F5344CB8AC3E}">
        <p14:creationId xmlns:p14="http://schemas.microsoft.com/office/powerpoint/2010/main" val="3293289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565</Words>
  <Application>Microsoft Office PowerPoint</Application>
  <PresentationFormat>Panorámica</PresentationFormat>
  <Paragraphs>80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Aldhabi</vt:lpstr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atención.</vt:lpstr>
      <vt:lpstr>Presentación de PowerPoint</vt:lpstr>
      <vt:lpstr>Proceso de desarrollo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jose.jimenez1931056</dc:creator>
  <cp:lastModifiedBy>jose.jimenez1931056</cp:lastModifiedBy>
  <cp:revision>19</cp:revision>
  <dcterms:created xsi:type="dcterms:W3CDTF">2020-01-21T14:57:12Z</dcterms:created>
  <dcterms:modified xsi:type="dcterms:W3CDTF">2020-01-30T20:33:32Z</dcterms:modified>
</cp:coreProperties>
</file>